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a53acb228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a53acb228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Extra: can we change the order of the loops?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53acb22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53acb22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this is the xkcd comic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 what could the ‘wrong’ solution be solving?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53acb2289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53acb2289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Iteration order depends on if you are doing 0-1 or unbounded knapsack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3de9923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3de9923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3de9923a6_0_1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3de9923a6_0_1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474b60fed_3_1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a474b60fed_3_1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474b60fed_3_1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474b60fed_3_1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474b60fed_3_1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a474b60fed_3_1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474b60fed_3_1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474b60fed_3_1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474b60fed_3_1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a474b60fed_3_1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a474b60fe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a474b60fe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3de9923a6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3de9923a6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a474b60fed_3_1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a474b60fed_3_1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a474b60fed_3_1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a474b60fed_3_1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a474b60fed_3_1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a474b60fed_3_1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a474b60fed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a474b60fed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474b60fed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a474b60fed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474b60fed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474b60fed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474b60fed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474b60fed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474b60fed_3_1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474b60fed_3_1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Extra: can we change the order of the loops?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474b60fed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a474b60fed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ada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474b60fe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a474b60fe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a474b60fed_3_6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a474b60fed_3_6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91875" y="406900"/>
            <a:ext cx="48135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291975" y="1854951"/>
            <a:ext cx="48135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3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0" y="981549"/>
            <a:ext cx="9144000" cy="708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" name="Google Shape;58;p14"/>
          <p:cNvPicPr preferRelativeResize="0"/>
          <p:nvPr/>
        </p:nvPicPr>
        <p:blipFill rotWithShape="1">
          <a:blip r:embed="rId2">
            <a:alphaModFix/>
          </a:blip>
          <a:srcRect b="38309" l="0" r="0" t="38312"/>
          <a:stretch/>
        </p:blipFill>
        <p:spPr>
          <a:xfrm>
            <a:off x="0" y="0"/>
            <a:ext cx="9144006" cy="98155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Char char="●"/>
              <a:defRPr sz="1600">
                <a:solidFill>
                  <a:srgbClr val="21212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4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-29" y="0"/>
            <a:ext cx="9144000" cy="174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5"/>
          <p:cNvSpPr/>
          <p:nvPr/>
        </p:nvSpPr>
        <p:spPr>
          <a:xfrm rot="-5400000">
            <a:off x="7406225" y="300"/>
            <a:ext cx="1738200" cy="1737300"/>
          </a:xfrm>
          <a:prstGeom prst="rtTriangle">
            <a:avLst/>
          </a:prstGeom>
          <a:solidFill>
            <a:srgbClr val="FFFFFF">
              <a:alpha val="4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Char char="●"/>
              <a:defRPr sz="1800">
                <a:solidFill>
                  <a:srgbClr val="61616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5"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6"/>
          <p:cNvSpPr/>
          <p:nvPr/>
        </p:nvSpPr>
        <p:spPr>
          <a:xfrm>
            <a:off x="-29" y="0"/>
            <a:ext cx="9144000" cy="174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6"/>
          <p:cNvSpPr/>
          <p:nvPr/>
        </p:nvSpPr>
        <p:spPr>
          <a:xfrm rot="-5400000">
            <a:off x="7406225" y="300"/>
            <a:ext cx="1738200" cy="1737300"/>
          </a:xfrm>
          <a:prstGeom prst="rtTriangle">
            <a:avLst/>
          </a:prstGeom>
          <a:solidFill>
            <a:srgbClr val="FFFFFF">
              <a:alpha val="4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Char char="●"/>
              <a:defRPr sz="1800">
                <a:solidFill>
                  <a:srgbClr val="61616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AUTOLAYOUT_10"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0" y="0"/>
            <a:ext cx="9144000" cy="1277100"/>
            <a:chOff x="0" y="0"/>
            <a:chExt cx="9144000" cy="1277100"/>
          </a:xfrm>
        </p:grpSpPr>
        <p:sp>
          <p:nvSpPr>
            <p:cNvPr id="79" name="Google Shape;79;p17"/>
            <p:cNvSpPr/>
            <p:nvPr/>
          </p:nvSpPr>
          <p:spPr>
            <a:xfrm>
              <a:off x="0" y="0"/>
              <a:ext cx="9144000" cy="1277100"/>
            </a:xfrm>
            <a:prstGeom prst="rect">
              <a:avLst/>
            </a:prstGeom>
            <a:solidFill>
              <a:srgbClr val="284F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8620200" y="381000"/>
              <a:ext cx="142800" cy="137700"/>
            </a:xfrm>
            <a:prstGeom prst="rect">
              <a:avLst/>
            </a:prstGeom>
            <a:solidFill>
              <a:srgbClr val="92C1E8"/>
            </a:solidFill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8477400" y="518700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78025"/>
            <a:ext cx="8054100" cy="640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507025"/>
            <a:ext cx="3999900" cy="315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4F7D"/>
              </a:buClr>
              <a:buSzPts val="1200"/>
              <a:buChar char="●"/>
              <a:defRPr sz="1200">
                <a:solidFill>
                  <a:srgbClr val="284F7D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rgbClr val="284F7D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rgbClr val="284F7D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rgbClr val="284F7D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rgbClr val="284F7D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rgbClr val="284F7D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rgbClr val="284F7D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rgbClr val="284F7D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rgbClr val="284F7D"/>
                </a:solidFill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2" type="body"/>
          </p:nvPr>
        </p:nvSpPr>
        <p:spPr>
          <a:xfrm>
            <a:off x="4832400" y="1507025"/>
            <a:ext cx="3999900" cy="315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4F7D"/>
              </a:buClr>
              <a:buSzPts val="1200"/>
              <a:buChar char="●"/>
              <a:defRPr sz="1200">
                <a:solidFill>
                  <a:srgbClr val="284F7D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rgbClr val="284F7D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rgbClr val="284F7D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rgbClr val="284F7D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rgbClr val="284F7D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rgbClr val="284F7D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rgbClr val="284F7D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rgbClr val="284F7D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rgbClr val="284F7D"/>
                </a:solidFill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11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18"/>
          <p:cNvGrpSpPr/>
          <p:nvPr/>
        </p:nvGrpSpPr>
        <p:grpSpPr>
          <a:xfrm>
            <a:off x="-53" y="5079048"/>
            <a:ext cx="9144099" cy="64502"/>
            <a:chOff x="595675" y="2820050"/>
            <a:chExt cx="7952774" cy="64502"/>
          </a:xfrm>
        </p:grpSpPr>
        <p:sp>
          <p:nvSpPr>
            <p:cNvPr id="89" name="Google Shape;89;p18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8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8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Google Shape;94;p18"/>
          <p:cNvSpPr txBox="1"/>
          <p:nvPr>
            <p:ph type="title"/>
          </p:nvPr>
        </p:nvSpPr>
        <p:spPr>
          <a:xfrm>
            <a:off x="505475" y="451125"/>
            <a:ext cx="7569900" cy="667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505575" y="1498900"/>
            <a:ext cx="3896700" cy="263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idx="2" type="body"/>
          </p:nvPr>
        </p:nvSpPr>
        <p:spPr>
          <a:xfrm>
            <a:off x="4575707" y="1498900"/>
            <a:ext cx="3896700" cy="263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7" name="Google Shape;9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8">
  <p:cSld name="AUTOLAYOUT_13">
    <p:bg>
      <p:bgPr>
        <a:solidFill>
          <a:srgbClr val="FFFFF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/>
          <p:nvPr/>
        </p:nvSpPr>
        <p:spPr>
          <a:xfrm>
            <a:off x="4574400" y="0"/>
            <a:ext cx="45696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/>
          <p:nvPr/>
        </p:nvSpPr>
        <p:spPr>
          <a:xfrm>
            <a:off x="5323050" y="555900"/>
            <a:ext cx="3075000" cy="4031700"/>
          </a:xfrm>
          <a:prstGeom prst="rect">
            <a:avLst/>
          </a:prstGeom>
          <a:solidFill>
            <a:srgbClr val="2D3142"/>
          </a:solidFill>
          <a:ln cap="flat" cmpd="sng" w="9525">
            <a:solidFill>
              <a:srgbClr val="BDBDB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2D31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2D31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2D31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2D31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2D31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2D31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2D31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2D31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2D3142"/>
                </a:solidFill>
              </a:defRPr>
            </a:lvl9pPr>
          </a:lstStyle>
          <a:p/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" name="Google Shape;10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_14">
    <p:bg>
      <p:bgPr>
        <a:solidFill>
          <a:srgbClr val="FFFFF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0"/>
          <p:cNvSpPr txBox="1"/>
          <p:nvPr>
            <p:ph type="title"/>
          </p:nvPr>
        </p:nvSpPr>
        <p:spPr>
          <a:xfrm>
            <a:off x="4820800" y="559300"/>
            <a:ext cx="40713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4820821" y="2053722"/>
            <a:ext cx="2002500" cy="253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2" type="body"/>
          </p:nvPr>
        </p:nvSpPr>
        <p:spPr>
          <a:xfrm>
            <a:off x="6889763" y="2053722"/>
            <a:ext cx="2002500" cy="253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15"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1"/>
          <p:cNvSpPr/>
          <p:nvPr/>
        </p:nvSpPr>
        <p:spPr>
          <a:xfrm>
            <a:off x="2316574" y="3364649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1"/>
          <p:cNvSpPr/>
          <p:nvPr/>
        </p:nvSpPr>
        <p:spPr>
          <a:xfrm>
            <a:off x="6118424" y="1414824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/>
          <p:nvPr/>
        </p:nvSpPr>
        <p:spPr>
          <a:xfrm>
            <a:off x="7500225" y="4086700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1"/>
          <p:cNvSpPr/>
          <p:nvPr/>
        </p:nvSpPr>
        <p:spPr>
          <a:xfrm>
            <a:off x="794188" y="1494263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/>
          <p:nvPr/>
        </p:nvSpPr>
        <p:spPr>
          <a:xfrm>
            <a:off x="1080300" y="1677414"/>
            <a:ext cx="3452400" cy="302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/>
          <p:nvPr/>
        </p:nvSpPr>
        <p:spPr>
          <a:xfrm>
            <a:off x="4611275" y="1677414"/>
            <a:ext cx="3452400" cy="302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1347900" y="1876875"/>
            <a:ext cx="2917200" cy="263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2" type="body"/>
          </p:nvPr>
        </p:nvSpPr>
        <p:spPr>
          <a:xfrm>
            <a:off x="4878875" y="1876925"/>
            <a:ext cx="2917200" cy="263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9">
  <p:cSld name="AUTOLAYOUT_16">
    <p:bg>
      <p:bgPr>
        <a:solidFill>
          <a:srgbClr val="FFFFFF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0" y="1714500"/>
            <a:ext cx="9144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304825" y="502075"/>
            <a:ext cx="8550900" cy="1007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sz="28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sz="28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sz="28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sz="28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sz="28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sz="28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sz="28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sz="28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b="1" sz="2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07975" y="2039475"/>
            <a:ext cx="4102500" cy="252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9" name="Google Shape;129;p22"/>
          <p:cNvSpPr txBox="1"/>
          <p:nvPr>
            <p:ph idx="2" type="body"/>
          </p:nvPr>
        </p:nvSpPr>
        <p:spPr>
          <a:xfrm>
            <a:off x="4732625" y="2039475"/>
            <a:ext cx="4102500" cy="252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0">
  <p:cSld name="AUTOLAYOUT_17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3"/>
          <p:cNvSpPr/>
          <p:nvPr/>
        </p:nvSpPr>
        <p:spPr>
          <a:xfrm>
            <a:off x="3341300" y="314875"/>
            <a:ext cx="5486400" cy="451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3"/>
          <p:cNvSpPr/>
          <p:nvPr/>
        </p:nvSpPr>
        <p:spPr>
          <a:xfrm>
            <a:off x="3341300" y="314875"/>
            <a:ext cx="5486400" cy="1134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38" name="Google Shape;13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deforces.com/contest/1428/problem/G1" TargetMode="External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codeforces.com/contest/1428/submission/96330273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codeforces.com/contest/19/problem/B" TargetMode="External"/><Relationship Id="rId4" Type="http://schemas.openxmlformats.org/officeDocument/2006/relationships/image" Target="../media/image1.gif"/><Relationship Id="rId5" Type="http://schemas.openxmlformats.org/officeDocument/2006/relationships/image" Target="../media/image1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Knapsack and Variations</a:t>
            </a:r>
            <a:endParaRPr/>
          </a:p>
        </p:txBody>
      </p:sp>
      <p:sp>
        <p:nvSpPr>
          <p:cNvPr id="144" name="Google Shape;144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 Li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Wrong solution (reminder)</a:t>
            </a:r>
            <a:endParaRPr/>
          </a:p>
        </p:txBody>
      </p:sp>
      <p:sp>
        <p:nvSpPr>
          <p:cNvPr id="208" name="Google Shape;208;p33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dp[0] = 0, dp[1..item_weight] = -inf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(item_value, item_weight) in item_list: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w in [item_weight, item_weight + 1, … , max_weight - 1, max_weight]:</a:t>
            </a:r>
            <a:endParaRPr/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dp[w] = max(dp[w], dp[w - item_weight] + item_value)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print(dp(max_weight))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100"/>
              <a:t>Subset Sum</a:t>
            </a:r>
            <a:endParaRPr sz="3100"/>
          </a:p>
        </p:txBody>
      </p:sp>
      <p:sp>
        <p:nvSpPr>
          <p:cNvPr id="214" name="Google Shape;214;p34"/>
          <p:cNvSpPr txBox="1"/>
          <p:nvPr>
            <p:ph idx="1" type="body"/>
          </p:nvPr>
        </p:nvSpPr>
        <p:spPr>
          <a:xfrm>
            <a:off x="2938225" y="2602450"/>
            <a:ext cx="53874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Given a set of numbers, is there a subset that sums to a specific value?</a:t>
            </a:r>
            <a:endParaRPr/>
          </a:p>
        </p:txBody>
      </p:sp>
      <p:sp>
        <p:nvSpPr>
          <p:cNvPr id="215" name="Google Shape;215;p34"/>
          <p:cNvSpPr txBox="1"/>
          <p:nvPr>
            <p:ph idx="1" type="body"/>
          </p:nvPr>
        </p:nvSpPr>
        <p:spPr>
          <a:xfrm>
            <a:off x="2938225" y="3398975"/>
            <a:ext cx="53874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Set the values to equal to 0.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Only check the last element like in t</a:t>
            </a:r>
            <a:r>
              <a:rPr lang="en"/>
              <a:t>he ‘wrong’ solution</a:t>
            </a:r>
            <a:endParaRPr/>
          </a:p>
        </p:txBody>
      </p:sp>
      <p:pic>
        <p:nvPicPr>
          <p:cNvPr id="216" name="Google Shape;21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15700"/>
            <a:ext cx="1892525" cy="189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5100" y="2288848"/>
            <a:ext cx="1493925" cy="149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311700" y="478025"/>
            <a:ext cx="8054100" cy="6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Multi-value knapsack</a:t>
            </a:r>
            <a:endParaRPr/>
          </a:p>
        </p:txBody>
      </p:sp>
      <p:sp>
        <p:nvSpPr>
          <p:cNvPr id="223" name="Google Shape;223;p35"/>
          <p:cNvSpPr txBox="1"/>
          <p:nvPr>
            <p:ph idx="1" type="body"/>
          </p:nvPr>
        </p:nvSpPr>
        <p:spPr>
          <a:xfrm>
            <a:off x="311700" y="1507025"/>
            <a:ext cx="3999900" cy="31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What if each item has several costs, say a weight and a size?</a:t>
            </a:r>
            <a:endParaRPr/>
          </a:p>
        </p:txBody>
      </p:sp>
      <p:sp>
        <p:nvSpPr>
          <p:cNvPr id="224" name="Google Shape;224;p35"/>
          <p:cNvSpPr txBox="1"/>
          <p:nvPr>
            <p:ph idx="2" type="body"/>
          </p:nvPr>
        </p:nvSpPr>
        <p:spPr>
          <a:xfrm>
            <a:off x="3570050" y="2471475"/>
            <a:ext cx="5463600" cy="25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(item_weight, item_size, item_value) in item_list: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dp[w][s] = max(dp[w][s], dp[w - item_weight][s- item_size] + item_value)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27874"/>
            <a:ext cx="3128200" cy="180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6"/>
          <p:cNvSpPr txBox="1"/>
          <p:nvPr>
            <p:ph type="title"/>
          </p:nvPr>
        </p:nvSpPr>
        <p:spPr>
          <a:xfrm>
            <a:off x="505475" y="451125"/>
            <a:ext cx="7569900" cy="6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Knapsack</a:t>
            </a:r>
            <a:endParaRPr/>
          </a:p>
        </p:txBody>
      </p:sp>
      <p:sp>
        <p:nvSpPr>
          <p:cNvPr id="231" name="Google Shape;231;p36"/>
          <p:cNvSpPr txBox="1"/>
          <p:nvPr>
            <p:ph idx="1" type="body"/>
          </p:nvPr>
        </p:nvSpPr>
        <p:spPr>
          <a:xfrm>
            <a:off x="505575" y="1498900"/>
            <a:ext cx="3896700" cy="26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What if you have 2 knapsacks?</a:t>
            </a:r>
            <a:endParaRPr/>
          </a:p>
        </p:txBody>
      </p:sp>
      <p:sp>
        <p:nvSpPr>
          <p:cNvPr id="232" name="Google Shape;232;p36"/>
          <p:cNvSpPr txBox="1"/>
          <p:nvPr>
            <p:ph idx="2" type="body"/>
          </p:nvPr>
        </p:nvSpPr>
        <p:spPr>
          <a:xfrm>
            <a:off x="4929957" y="2401275"/>
            <a:ext cx="3896700" cy="26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0-1 knapsack: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DP[w1][w2] = max(DP[w1][w2],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     item_value + DP[w1 - item_weight][w2],</a:t>
            </a:r>
            <a:endParaRPr/>
          </a:p>
          <a:p>
            <a:pPr indent="0" lvl="0" marL="101600" marR="101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   item_value  + DP[w1][w2 -item_weight])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6"/>
          <p:cNvSpPr txBox="1"/>
          <p:nvPr>
            <p:ph idx="1" type="body"/>
          </p:nvPr>
        </p:nvSpPr>
        <p:spPr>
          <a:xfrm>
            <a:off x="4502125" y="1118925"/>
            <a:ext cx="3749700" cy="11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Easy for unbounded number of each item.</a:t>
            </a:r>
            <a:endParaRPr/>
          </a:p>
        </p:txBody>
      </p:sp>
      <p:pic>
        <p:nvPicPr>
          <p:cNvPr id="234" name="Google Shape;23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50" y="2571750"/>
            <a:ext cx="4445650" cy="219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/>
          <p:nvPr>
            <p:ph type="title"/>
          </p:nvPr>
        </p:nvSpPr>
        <p:spPr>
          <a:xfrm>
            <a:off x="505475" y="451125"/>
            <a:ext cx="7569900" cy="6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pic>
        <p:nvPicPr>
          <p:cNvPr id="240" name="Google Shape;24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7600" y="1118925"/>
            <a:ext cx="4635838" cy="371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Numbers</a:t>
            </a:r>
            <a:endParaRPr/>
          </a:p>
        </p:txBody>
      </p:sp>
      <p:sp>
        <p:nvSpPr>
          <p:cNvPr id="246" name="Google Shape;24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https://codeforces.com/contest/1428/problem/G1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digits 3, 6, and 9 are lucky, and we like numbers with those digits.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luckiness of the number 3916 is F</a:t>
            </a:r>
            <a:r>
              <a:rPr baseline="-25000" lang="en"/>
              <a:t>3 </a:t>
            </a:r>
            <a:r>
              <a:rPr lang="en"/>
              <a:t>+ 3F</a:t>
            </a:r>
            <a:r>
              <a:rPr baseline="-25000" lang="en"/>
              <a:t>2 </a:t>
            </a:r>
            <a:r>
              <a:rPr lang="en"/>
              <a:t>+ 0 + 2F</a:t>
            </a:r>
            <a:r>
              <a:rPr baseline="-25000" lang="en"/>
              <a:t>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413" y="2844950"/>
            <a:ext cx="5724525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Numbers</a:t>
            </a:r>
            <a:endParaRPr/>
          </a:p>
        </p:txBody>
      </p:sp>
      <p:sp>
        <p:nvSpPr>
          <p:cNvPr id="253" name="Google Shape;253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luckiness of a list of numbers is the sum of the luckiness of each number.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Find luckiness of the most lucky list of 0&lt;k&lt;10^6 nonnegative numbers that sum to 1&lt;n&lt;10^6.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If n=30, k=2, F</a:t>
            </a:r>
            <a:r>
              <a:rPr baseline="-25000" lang="en"/>
              <a:t>0</a:t>
            </a:r>
            <a:r>
              <a:rPr lang="en"/>
              <a:t>=1, F</a:t>
            </a:r>
            <a:r>
              <a:rPr baseline="-25000" lang="en" sz="1900"/>
              <a:t>1</a:t>
            </a:r>
            <a:r>
              <a:rPr lang="en" sz="1900"/>
              <a:t>=10</a:t>
            </a:r>
            <a:r>
              <a:rPr lang="en"/>
              <a:t>, the most lucky list is [9, 21] for an answer of 3</a:t>
            </a:r>
            <a:endParaRPr/>
          </a:p>
        </p:txBody>
      </p:sp>
      <p:pic>
        <p:nvPicPr>
          <p:cNvPr id="254" name="Google Shape;25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188" y="2955225"/>
            <a:ext cx="5724525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 about it!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0"/>
          <p:cNvSpPr txBox="1"/>
          <p:nvPr>
            <p:ph type="title"/>
          </p:nvPr>
        </p:nvSpPr>
        <p:spPr>
          <a:xfrm>
            <a:off x="304825" y="502075"/>
            <a:ext cx="8550900" cy="10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Numbers - Commonness of 3, 6, and 9</a:t>
            </a:r>
            <a:endParaRPr/>
          </a:p>
        </p:txBody>
      </p:sp>
      <p:sp>
        <p:nvSpPr>
          <p:cNvPr id="261" name="Google Shape;261;p40"/>
          <p:cNvSpPr txBox="1"/>
          <p:nvPr>
            <p:ph idx="1" type="body"/>
          </p:nvPr>
        </p:nvSpPr>
        <p:spPr>
          <a:xfrm>
            <a:off x="307975" y="2039475"/>
            <a:ext cx="4102500" cy="25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Proof: If two digits in the same place aren’t the same and aren’t multiples of 3, make one bigger and the other smaller so that one becomes a multiple of 3.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(43, 46) -&gt; (33, 56) is better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(114, 423) -&gt; (201, 336) is better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(91, 92, 94, 95) -&gt; (90, 93, 90, 99) is better</a:t>
            </a:r>
            <a:endParaRPr/>
          </a:p>
        </p:txBody>
      </p:sp>
      <p:sp>
        <p:nvSpPr>
          <p:cNvPr id="262" name="Google Shape;262;p40"/>
          <p:cNvSpPr txBox="1"/>
          <p:nvPr>
            <p:ph idx="2" type="body"/>
          </p:nvPr>
        </p:nvSpPr>
        <p:spPr>
          <a:xfrm>
            <a:off x="4732625" y="2039475"/>
            <a:ext cx="4102500" cy="25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Observation 1. At most 1 of the k numbers has a digit that isn’t 3, 6, or 9.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41"/>
          <p:cNvPicPr preferRelativeResize="0"/>
          <p:nvPr/>
        </p:nvPicPr>
        <p:blipFill rotWithShape="1">
          <a:blip r:embed="rId3">
            <a:alphaModFix/>
          </a:blip>
          <a:srcRect b="0" l="13121" r="13121" t="0"/>
          <a:stretch/>
        </p:blipFill>
        <p:spPr>
          <a:xfrm>
            <a:off x="5668450" y="955450"/>
            <a:ext cx="2384200" cy="3232600"/>
          </a:xfrm>
          <a:prstGeom prst="rect">
            <a:avLst/>
          </a:prstGeom>
          <a:noFill/>
          <a:ln cap="flat" cmpd="dbl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268" name="Google Shape;268;p41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Numbers - Reducing to 3, 6, 9 case</a:t>
            </a:r>
            <a:endParaRPr/>
          </a:p>
        </p:txBody>
      </p:sp>
      <p:sp>
        <p:nvSpPr>
          <p:cNvPr id="269" name="Google Shape;269;p41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Try every possibility for the number that isn’t a multiple of 3.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2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Numbers - 3 Independence </a:t>
            </a:r>
            <a:r>
              <a:rPr lang="en"/>
              <a:t>Observation</a:t>
            </a:r>
            <a:endParaRPr/>
          </a:p>
        </p:txBody>
      </p:sp>
      <p:sp>
        <p:nvSpPr>
          <p:cNvPr id="275" name="Google Shape;275;p42"/>
          <p:cNvSpPr txBox="1"/>
          <p:nvPr>
            <p:ph idx="1" type="body"/>
          </p:nvPr>
        </p:nvSpPr>
        <p:spPr>
          <a:xfrm>
            <a:off x="1347900" y="187687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Observation 3. There are at most 3*k ‘3’s in the ones/tens/… place, independent of the other positions</a:t>
            </a:r>
            <a:endParaRPr/>
          </a:p>
        </p:txBody>
      </p:sp>
      <p:sp>
        <p:nvSpPr>
          <p:cNvPr id="276" name="Google Shape;276;p42"/>
          <p:cNvSpPr txBox="1"/>
          <p:nvPr>
            <p:ph idx="2" type="body"/>
          </p:nvPr>
        </p:nvSpPr>
        <p:spPr>
          <a:xfrm>
            <a:off x="4878875" y="187692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Observation 2. We can treat a 6 as 2 3’s and a 9 as 3 3’s.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5"/>
          <p:cNvPicPr preferRelativeResize="0"/>
          <p:nvPr/>
        </p:nvPicPr>
        <p:blipFill rotWithShape="1">
          <a:blip r:embed="rId3">
            <a:alphaModFix/>
          </a:blip>
          <a:srcRect b="0" l="17396" r="17396" t="0"/>
          <a:stretch/>
        </p:blipFill>
        <p:spPr>
          <a:xfrm>
            <a:off x="5442850" y="308100"/>
            <a:ext cx="3402000" cy="452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>
            <p:ph type="title"/>
          </p:nvPr>
        </p:nvSpPr>
        <p:spPr>
          <a:xfrm>
            <a:off x="291875" y="406900"/>
            <a:ext cx="48135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knapsack problem</a:t>
            </a:r>
            <a:endParaRPr/>
          </a:p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291975" y="1854951"/>
            <a:ext cx="48135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want to put some items of varying weights and values into a bag which can carry a maximum weight. You want to maximize the value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3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Numbers - Knapsack Observation</a:t>
            </a:r>
            <a:endParaRPr/>
          </a:p>
        </p:txBody>
      </p:sp>
      <p:sp>
        <p:nvSpPr>
          <p:cNvPr id="282" name="Google Shape;282;p43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 4. Supposing that we only have 3’s, 6’s, and 9’s, we are trying to fill a knapsack with capacity 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have 3*(k-1) values with weight 3 and value F</a:t>
            </a:r>
            <a:r>
              <a:rPr baseline="-25000" lang="en"/>
              <a:t>0</a:t>
            </a:r>
            <a:endParaRPr baseline="-25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have 3*(k-1) values with weight 30 and value F</a:t>
            </a:r>
            <a:r>
              <a:rPr baseline="-25000" lang="en"/>
              <a:t>1</a:t>
            </a:r>
            <a:endParaRPr baseline="-25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have 3*(k-1) values with weight 300000 and value F</a:t>
            </a:r>
            <a:r>
              <a:rPr baseline="-25000" lang="en"/>
              <a:t>5</a:t>
            </a:r>
            <a:endParaRPr baseline="-25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We want to put them all into our bag with capacity N.</a:t>
            </a:r>
            <a:endParaRPr baseline="-25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44"/>
          <p:cNvPicPr preferRelativeResize="0"/>
          <p:nvPr/>
        </p:nvPicPr>
        <p:blipFill rotWithShape="1">
          <a:blip r:embed="rId3">
            <a:alphaModFix/>
          </a:blip>
          <a:srcRect b="0" l="16666" r="16666" t="0"/>
          <a:stretch/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4"/>
          <p:cNvSpPr txBox="1"/>
          <p:nvPr>
            <p:ph type="title"/>
          </p:nvPr>
        </p:nvSpPr>
        <p:spPr>
          <a:xfrm>
            <a:off x="4820800" y="559300"/>
            <a:ext cx="40713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Numbers - </a:t>
            </a:r>
            <a:br>
              <a:rPr lang="en"/>
            </a:br>
            <a:r>
              <a:rPr lang="en"/>
              <a:t>Summary so far</a:t>
            </a:r>
            <a:endParaRPr/>
          </a:p>
        </p:txBody>
      </p:sp>
      <p:sp>
        <p:nvSpPr>
          <p:cNvPr id="289" name="Google Shape;289;p44"/>
          <p:cNvSpPr txBox="1"/>
          <p:nvPr>
            <p:ph idx="1" type="body"/>
          </p:nvPr>
        </p:nvSpPr>
        <p:spPr>
          <a:xfrm>
            <a:off x="4820821" y="2053722"/>
            <a:ext cx="2002500" cy="25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In total, we have 18*(k-1) items to put into a bag of capacity N.</a:t>
            </a:r>
            <a:endParaRPr/>
          </a:p>
        </p:txBody>
      </p:sp>
      <p:sp>
        <p:nvSpPr>
          <p:cNvPr id="290" name="Google Shape;290;p44"/>
          <p:cNvSpPr txBox="1"/>
          <p:nvPr>
            <p:ph idx="2" type="body"/>
          </p:nvPr>
        </p:nvSpPr>
        <p:spPr>
          <a:xfrm>
            <a:off x="6889775" y="2185725"/>
            <a:ext cx="2002500" cy="23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O(items*capacity)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= O(18*(k-1)*n)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= O(kn)</a:t>
            </a:r>
            <a:endParaRPr/>
          </a:p>
        </p:txBody>
      </p:sp>
      <p:sp>
        <p:nvSpPr>
          <p:cNvPr id="291" name="Google Shape;291;p44"/>
          <p:cNvSpPr txBox="1"/>
          <p:nvPr>
            <p:ph idx="2" type="body"/>
          </p:nvPr>
        </p:nvSpPr>
        <p:spPr>
          <a:xfrm>
            <a:off x="7072150" y="2468450"/>
            <a:ext cx="20025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Speed?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Numbers - Compactifying identical items</a:t>
            </a:r>
            <a:endParaRPr/>
          </a:p>
        </p:txBody>
      </p:sp>
      <p:sp>
        <p:nvSpPr>
          <p:cNvPr id="297" name="Google Shape;297;p45"/>
          <p:cNvSpPr txBox="1"/>
          <p:nvPr>
            <p:ph idx="1" type="body"/>
          </p:nvPr>
        </p:nvSpPr>
        <p:spPr>
          <a:xfrm>
            <a:off x="311700" y="1152475"/>
            <a:ext cx="8520600" cy="3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 5: We can represent a list of the same item several times in a much more compact form.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(1, 1, … , 1, 1) as a sum of elements of (1, 2, 4, 8, 10)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(for any 25)</a:t>
            </a:r>
            <a:endParaRPr/>
          </a:p>
        </p:txBody>
      </p:sp>
      <p:sp>
        <p:nvSpPr>
          <p:cNvPr id="298" name="Google Shape;298;p45"/>
          <p:cNvSpPr txBox="1"/>
          <p:nvPr/>
        </p:nvSpPr>
        <p:spPr>
          <a:xfrm>
            <a:off x="644075" y="2245775"/>
            <a:ext cx="1012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(25 ones)</a:t>
            </a:r>
            <a:endParaRPr/>
          </a:p>
        </p:txBody>
      </p:sp>
      <p:sp>
        <p:nvSpPr>
          <p:cNvPr id="299" name="Google Shape;299;p45"/>
          <p:cNvSpPr txBox="1"/>
          <p:nvPr/>
        </p:nvSpPr>
        <p:spPr>
          <a:xfrm>
            <a:off x="5614725" y="2616875"/>
            <a:ext cx="2656800" cy="12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O(items*capacity)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= O(log(18*(k-1))*n)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= O(log(k)n)</a:t>
            </a:r>
            <a:endParaRPr sz="2200"/>
          </a:p>
        </p:txBody>
      </p:sp>
      <p:sp>
        <p:nvSpPr>
          <p:cNvPr id="300" name="Google Shape;300;p45"/>
          <p:cNvSpPr txBox="1"/>
          <p:nvPr>
            <p:ph idx="4294967295" type="body"/>
          </p:nvPr>
        </p:nvSpPr>
        <p:spPr>
          <a:xfrm>
            <a:off x="5941875" y="2819350"/>
            <a:ext cx="20025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Speed?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Numbers</a:t>
            </a:r>
            <a:endParaRPr/>
          </a:p>
        </p:txBody>
      </p:sp>
      <p:sp>
        <p:nvSpPr>
          <p:cNvPr id="306" name="Google Shape;306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solution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https://codeforces.com/contest/1428/submission/96330273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problem</a:t>
            </a:r>
            <a:endParaRPr/>
          </a:p>
        </p:txBody>
      </p:sp>
      <p:sp>
        <p:nvSpPr>
          <p:cNvPr id="312" name="Google Shape;312;p47"/>
          <p:cNvSpPr txBox="1"/>
          <p:nvPr>
            <p:ph idx="1" type="body"/>
          </p:nvPr>
        </p:nvSpPr>
        <p:spPr>
          <a:xfrm>
            <a:off x="387900" y="1152475"/>
            <a:ext cx="482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https://codeforces.com/contest/19/problem/B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Challenge Accepted GIFs | Tenor" id="313" name="Google Shape;31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650" y="2015300"/>
            <a:ext cx="3018150" cy="3018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oilet Paper Tissue GIF - ToiletPaper Tissue Cat - Discover &amp; Share GIFs" id="314" name="Google Shape;314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6275" y="57050"/>
            <a:ext cx="2876650" cy="508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0-1 knapsack</a:t>
            </a:r>
            <a:endParaRPr/>
          </a:p>
        </p:txBody>
      </p:sp>
      <p:sp>
        <p:nvSpPr>
          <p:cNvPr id="157" name="Google Shape;157;p26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If you have N items, there are 2^N total possibilities, so the brute force algorithm is O(N2^N) or O(2^N).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Can we do better?</a:t>
            </a:r>
            <a:endParaRPr/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68525" y="3613050"/>
            <a:ext cx="80094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(decision version) of the knapsack problem is NP-complete, so </a:t>
            </a:r>
            <a:r>
              <a:rPr lang="en"/>
              <a:t>probably</a:t>
            </a:r>
            <a:r>
              <a:rPr lang="en"/>
              <a:t> not.</a:t>
            </a:r>
            <a:endParaRPr/>
          </a:p>
        </p:txBody>
      </p:sp>
      <p:pic>
        <p:nvPicPr>
          <p:cNvPr id="164" name="Google Shape;164;p27"/>
          <p:cNvPicPr preferRelativeResize="0"/>
          <p:nvPr/>
        </p:nvPicPr>
        <p:blipFill rotWithShape="1">
          <a:blip r:embed="rId3">
            <a:alphaModFix/>
          </a:blip>
          <a:srcRect b="12013" l="0" r="0" t="8633"/>
          <a:stretch/>
        </p:blipFill>
        <p:spPr>
          <a:xfrm>
            <a:off x="3024525" y="104975"/>
            <a:ext cx="2697401" cy="258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0525" y="65600"/>
            <a:ext cx="6511774" cy="345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Can we do better?</a:t>
            </a:r>
            <a:endParaRPr/>
          </a:p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311700" y="1152475"/>
            <a:ext cx="800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as we add an item of value 4 and weight 12?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bestScoreForFixedWeight[w] = max(bestScoreForFixedWeight[w], </a:t>
            </a:r>
            <a:r>
              <a:rPr lang="en"/>
              <a:t>bestScoreForFixedWeight[w-12] + 4</a:t>
            </a:r>
            <a:r>
              <a:rPr lang="en"/>
              <a:t>)</a:t>
            </a:r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 rotWithShape="1">
          <a:blip r:embed="rId3">
            <a:alphaModFix/>
          </a:blip>
          <a:srcRect b="22276" l="27579" r="28350" t="22666"/>
          <a:stretch/>
        </p:blipFill>
        <p:spPr>
          <a:xfrm>
            <a:off x="7207225" y="1017725"/>
            <a:ext cx="1574125" cy="170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8"/>
          <p:cNvPicPr preferRelativeResize="0"/>
          <p:nvPr/>
        </p:nvPicPr>
        <p:blipFill rotWithShape="1">
          <a:blip r:embed="rId3">
            <a:alphaModFix/>
          </a:blip>
          <a:srcRect b="71478" l="0" r="62396" t="0"/>
          <a:stretch/>
        </p:blipFill>
        <p:spPr>
          <a:xfrm>
            <a:off x="4772900" y="1643725"/>
            <a:ext cx="1343150" cy="88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Pseudocode</a:t>
            </a:r>
            <a:endParaRPr/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dp[0] = 0, dp[1..item_weight] = -inf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(item_value, item_weight) in item_list: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w in </a:t>
            </a:r>
            <a:r>
              <a:rPr lang="en"/>
              <a:t>[</a:t>
            </a:r>
            <a:r>
              <a:rPr lang="en"/>
              <a:t>item_weight,</a:t>
            </a:r>
            <a:r>
              <a:rPr lang="en"/>
              <a:t> item_weight + 1, … , max_weight - 1,</a:t>
            </a:r>
            <a:r>
              <a:rPr lang="en"/>
              <a:t> max_weight</a:t>
            </a:r>
            <a:r>
              <a:rPr lang="en"/>
              <a:t>]</a:t>
            </a:r>
            <a:r>
              <a:rPr lang="en"/>
              <a:t>:</a:t>
            </a:r>
            <a:endParaRPr/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dp[w] = max(dp[w], dp[w - item_weight] + item_value)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print(dp(max_weight))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9"/>
          <p:cNvSpPr txBox="1"/>
          <p:nvPr/>
        </p:nvSpPr>
        <p:spPr>
          <a:xfrm>
            <a:off x="4892850" y="1935075"/>
            <a:ext cx="35694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1 item with value 1, weight 2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Pseudocode 2.0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dp[0] = 0, dp[1..item_weight] = -inf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(item_value, item_weight) in item_list: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w in [max_weight, max_weight - 1, … , item_weight + 1, item_weight]:</a:t>
            </a:r>
            <a:endParaRPr/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dp[w] = max(dp[w], dp[w - </a:t>
            </a:r>
            <a:r>
              <a:rPr lang="en"/>
              <a:t>item_weight</a:t>
            </a:r>
            <a:r>
              <a:rPr lang="en"/>
              <a:t>] + </a:t>
            </a:r>
            <a:r>
              <a:rPr lang="en"/>
              <a:t>item_value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print(max of dp[i] over all i)</a:t>
            </a:r>
            <a:endParaRPr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4963025" y="2277425"/>
            <a:ext cx="38121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/>
              <a:t>O(|item_list|*max_weight)</a:t>
            </a:r>
            <a:endParaRPr sz="2500"/>
          </a:p>
        </p:txBody>
      </p:sp>
      <p:sp>
        <p:nvSpPr>
          <p:cNvPr id="188" name="Google Shape;188;p30"/>
          <p:cNvSpPr txBox="1"/>
          <p:nvPr>
            <p:ph idx="1" type="body"/>
          </p:nvPr>
        </p:nvSpPr>
        <p:spPr>
          <a:xfrm>
            <a:off x="5007175" y="2077050"/>
            <a:ext cx="3812100" cy="6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/>
              <a:t>Speed?</a:t>
            </a:r>
            <a:endParaRPr sz="2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100">
                <a:solidFill>
                  <a:srgbClr val="000000"/>
                </a:solidFill>
              </a:rPr>
              <a:t>Wait… Isn’t that polynomial time?</a:t>
            </a:r>
            <a:endParaRPr sz="3100">
              <a:solidFill>
                <a:srgbClr val="000000"/>
              </a:solidFill>
            </a:endParaRPr>
          </a:p>
        </p:txBody>
      </p:sp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311700" y="1152475"/>
            <a:ext cx="800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time to solve the problem is still exponential in the length of the input - imagine if max_weight was a 10000 digit long number.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100"/>
              <a:t>Unbounded</a:t>
            </a:r>
            <a:r>
              <a:rPr lang="en" sz="3100"/>
              <a:t> knapsack</a:t>
            </a:r>
            <a:endParaRPr sz="3100"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2938225" y="2602450"/>
            <a:ext cx="53874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Now, we have infinitely many of each item. Can we still do this quickly?</a:t>
            </a:r>
            <a:endParaRPr/>
          </a:p>
        </p:txBody>
      </p:sp>
      <p:sp>
        <p:nvSpPr>
          <p:cNvPr id="201" name="Google Shape;201;p32"/>
          <p:cNvSpPr txBox="1"/>
          <p:nvPr>
            <p:ph idx="1" type="body"/>
          </p:nvPr>
        </p:nvSpPr>
        <p:spPr>
          <a:xfrm>
            <a:off x="2938225" y="3398975"/>
            <a:ext cx="53874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The ‘wrong’ solution works if we fix the last line</a:t>
            </a:r>
            <a:endParaRPr/>
          </a:p>
        </p:txBody>
      </p:sp>
      <p:pic>
        <p:nvPicPr>
          <p:cNvPr id="202" name="Google Shape;20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050" y="1719088"/>
            <a:ext cx="2633426" cy="2633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